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4"/>
  </p:notesMasterIdLst>
  <p:sldIdLst>
    <p:sldId id="256" r:id="rId3"/>
    <p:sldId id="257" r:id="rId4"/>
    <p:sldId id="258" r:id="rId5"/>
    <p:sldId id="299" r:id="rId6"/>
    <p:sldId id="281" r:id="rId7"/>
    <p:sldId id="260" r:id="rId8"/>
    <p:sldId id="261" r:id="rId9"/>
    <p:sldId id="282" r:id="rId10"/>
    <p:sldId id="262" r:id="rId11"/>
    <p:sldId id="263" r:id="rId12"/>
    <p:sldId id="264" r:id="rId13"/>
    <p:sldId id="283" r:id="rId14"/>
    <p:sldId id="266" r:id="rId15"/>
    <p:sldId id="267" r:id="rId16"/>
    <p:sldId id="268" r:id="rId17"/>
    <p:sldId id="269" r:id="rId18"/>
    <p:sldId id="270" r:id="rId19"/>
    <p:sldId id="284" r:id="rId20"/>
    <p:sldId id="271" r:id="rId21"/>
    <p:sldId id="288" r:id="rId22"/>
    <p:sldId id="272" r:id="rId23"/>
    <p:sldId id="289" r:id="rId24"/>
    <p:sldId id="291" r:id="rId25"/>
    <p:sldId id="273" r:id="rId26"/>
    <p:sldId id="290" r:id="rId27"/>
    <p:sldId id="292" r:id="rId28"/>
    <p:sldId id="274" r:id="rId29"/>
    <p:sldId id="293" r:id="rId30"/>
    <p:sldId id="294" r:id="rId31"/>
    <p:sldId id="295" r:id="rId32"/>
    <p:sldId id="298" r:id="rId33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5pPr>
    <a:lvl6pPr marL="22860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6pPr>
    <a:lvl7pPr marL="27432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7pPr>
    <a:lvl8pPr marL="32004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8pPr>
    <a:lvl9pPr marL="3657600" algn="l" defTabSz="457200" rtl="0" eaLnBrk="1" latinLnBrk="0" hangingPunct="1">
      <a:defRPr sz="1200" kern="1200">
        <a:solidFill>
          <a:srgbClr val="FEFFFE"/>
        </a:solidFill>
        <a:latin typeface="Lucida Grande" charset="0"/>
        <a:ea typeface="MS PGothic" charset="0"/>
        <a:cs typeface="MS PGothic" charset="0"/>
        <a:sym typeface="Lucida Gran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FF"/>
    <a:srgbClr val="0089FF"/>
    <a:srgbClr val="FF8173"/>
    <a:srgbClr val="FF400B"/>
    <a:srgbClr val="FF1F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06" y="-7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496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01C9D12D-EA16-B34E-9F26-AF0B34D5F41A}" type="datetimeFigureOut">
              <a:rPr lang="en-US"/>
              <a:pPr>
                <a:defRPr/>
              </a:pPr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72D87AAD-56FC-EE45-B1B5-59F9307FD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24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C45BC8AA-A866-4D42-AA07-AD1B59BD1A1D}" type="slidenum">
              <a:rPr lang="en-US"/>
              <a:pPr eaLnBrk="1" hangingPunct="1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1F2E197E-70BA-184C-A233-95070C13BCB6}" type="slidenum">
              <a:rPr lang="en-US"/>
              <a:pPr eaLnBrk="1" hangingPunct="1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B384E7E7-55C6-724A-85AC-B9B07D1A983A}" type="slidenum">
              <a:rPr lang="en-US"/>
              <a:pPr eaLnBrk="1" hangingPunct="1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A223F306-239C-834A-88A2-FC4A07E31959}" type="slidenum">
              <a:rPr lang="en-US"/>
              <a:pPr eaLnBrk="1" hangingPunct="1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39B938F9-3A82-DA41-9B0C-8E2E393BDA17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AC1DF1D6-8441-3B41-B4C2-473130E211BB}" type="slidenum">
              <a:rPr lang="en-US"/>
              <a:pPr eaLnBrk="1" hangingPunct="1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43443915-61F0-9346-8A67-2415B35ECE61}" type="slidenum">
              <a:rPr lang="en-US"/>
              <a:pPr eaLnBrk="1" hangingPunct="1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9C07141C-E64D-FE46-80DF-8618874C0109}" type="slidenum">
              <a:rPr lang="en-US"/>
              <a:pPr eaLnBrk="1" hangingPunct="1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6BF3892D-C1F2-3E47-9306-173785040A1D}" type="slidenum">
              <a:rPr lang="en-US"/>
              <a:pPr eaLnBrk="1" hangingPunct="1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664F8DD1-2678-9B42-A527-9FD30C79CE29}" type="slidenum">
              <a:rPr lang="en-US"/>
              <a:pPr eaLnBrk="1" hangingPunct="1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60B23393-A3D7-584B-BA4A-637E5F148872}" type="slidenum">
              <a:rPr lang="en-US"/>
              <a:pPr eaLnBrk="1" hangingPunct="1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BC955C55-79FF-F645-BF83-2CF324D4A38F}" type="slidenum">
              <a:rPr lang="en-US"/>
              <a:pPr eaLnBrk="1" hangingPunct="1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Calibri" charset="0"/>
                <a:ea typeface="MS PGothic" charset="0"/>
              </a:rPr>
              <a:t>CO2 needs to be subscript.</a:t>
            </a: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3B625440-0EC0-2A42-9A5B-E4DD9C17E3E3}" type="slidenum">
              <a:rPr lang="en-US"/>
              <a:pPr eaLnBrk="1" hangingPunct="1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4C298CD8-855D-3E4E-A169-9335089C4741}" type="slidenum">
              <a:rPr lang="en-US"/>
              <a:pPr eaLnBrk="1" hangingPunct="1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984A5C3E-8F23-0247-B0D0-28BA53A3A101}" type="slidenum">
              <a:rPr lang="en-US"/>
              <a:pPr eaLnBrk="1" hangingPunct="1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9C6C79AB-DA3C-5741-9750-B515E5BE51F6}" type="slidenum">
              <a:rPr lang="en-US"/>
              <a:pPr eaLnBrk="1" hangingPunct="1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AE54E02E-A644-804B-895A-F06482DAA346}" type="slidenum">
              <a:rPr lang="en-US"/>
              <a:pPr eaLnBrk="1" hangingPunct="1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D42D7B3B-39BA-0F48-8EE5-3614629D9C86}" type="slidenum">
              <a:rPr lang="en-US"/>
              <a:pPr eaLnBrk="1" hangingPunct="1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CF4A0A0C-3932-5B4B-97F4-BDF440D97D89}" type="slidenum">
              <a:rPr lang="en-US"/>
              <a:pPr eaLnBrk="1" hangingPunct="1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DDF76A39-FFD9-B845-AE50-6547ED58016D}" type="slidenum">
              <a:rPr lang="en-US"/>
              <a:pPr eaLnBrk="1" hangingPunct="1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88F015FD-F6C7-B945-8BC5-62C51517A02F}" type="slidenum">
              <a:rPr lang="en-US"/>
              <a:pPr eaLnBrk="1" hangingPunct="1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0BCE40CE-1C4E-E642-8B76-D0C5FA6403DE}" type="slidenum">
              <a:rPr lang="en-US"/>
              <a:pPr eaLnBrk="1" hangingPunct="1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B1BF5D77-5FBF-5F4B-A65A-1E00305555DE}" type="slidenum">
              <a:rPr lang="en-US"/>
              <a:pPr eaLnBrk="1" hangingPunct="1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58A19290-0EAC-6C44-9402-0AE5BA356B4F}" type="slidenum">
              <a:rPr lang="en-US"/>
              <a:pPr eaLnBrk="1" hangingPunct="1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87AAD-56FC-EE45-B1B5-59F9307FDCF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36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87AAD-56FC-EE45-B1B5-59F9307FDCF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28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1FEA8091-A19E-2642-B6C4-86217AEA6E15}" type="slidenum">
              <a:rPr lang="en-US"/>
              <a:pPr eaLnBrk="1" hangingPunct="1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C869C83E-D10E-F84C-B864-95D8DF54C923}" type="slidenum">
              <a:rPr lang="en-US"/>
              <a:pPr eaLnBrk="1" hangingPunct="1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EA31ABCF-FF72-AD42-91DC-488843F3E53E}" type="slidenum">
              <a:rPr lang="en-US"/>
              <a:pPr eaLnBrk="1" hangingPunct="1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3F6A48CC-7560-8649-8C78-469D502B1C34}" type="slidenum">
              <a:rPr lang="en-US"/>
              <a:pPr eaLnBrk="1" hangingPunct="1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fld id="{7B79437C-1E58-5E4C-80EB-B759D444272A}" type="slidenum">
              <a:rPr lang="en-US"/>
              <a:pPr eaLnBrk="1" hangingPunct="1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3286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8542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3873500"/>
            <a:ext cx="2616200" cy="5880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3873500"/>
            <a:ext cx="7696200" cy="5880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2634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7574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87796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045832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05100"/>
            <a:ext cx="51562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05100"/>
            <a:ext cx="51562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8714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164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7795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7030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55892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1363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Lucida Gran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37398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7268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39713"/>
            <a:ext cx="2616200" cy="8305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39713"/>
            <a:ext cx="7696200" cy="830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3482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3801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924800"/>
            <a:ext cx="5156200" cy="182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924800"/>
            <a:ext cx="5156200" cy="182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30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727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0083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6165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3183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Lucida Gran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9304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80FF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3873500"/>
            <a:ext cx="10464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Lucida Grande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7924800"/>
            <a:ext cx="10464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Lucida Grande" charset="0"/>
              </a:rPr>
              <a:t>Click to edit Master text styles</a:t>
            </a:r>
          </a:p>
          <a:p>
            <a:pPr lvl="1"/>
            <a:r>
              <a:rPr lang="en-US">
                <a:sym typeface="Lucida Grande" charset="0"/>
              </a:rPr>
              <a:t>Second level</a:t>
            </a:r>
          </a:p>
          <a:p>
            <a:pPr lvl="2"/>
            <a:r>
              <a:rPr lang="en-US">
                <a:sym typeface="Lucida Grande" charset="0"/>
              </a:rPr>
              <a:t>Third level</a:t>
            </a:r>
          </a:p>
          <a:p>
            <a:pPr lvl="3"/>
            <a:r>
              <a:rPr lang="en-US">
                <a:sym typeface="Lucida Grande" charset="0"/>
              </a:rPr>
              <a:t>Fourth level</a:t>
            </a:r>
          </a:p>
          <a:p>
            <a:pPr lvl="4"/>
            <a:r>
              <a:rPr lang="en-US">
                <a:sym typeface="Lucida Grande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+mj-lt"/>
          <a:ea typeface="MS PGothic" pitchFamily="34" charset="-128"/>
          <a:cs typeface="MS PGothic" charset="0"/>
          <a:sym typeface="Lucida Grand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1pPr>
      <a:lvl2pPr marL="241300" indent="2159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2pPr>
      <a:lvl3pPr marL="584200" indent="330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3pPr>
      <a:lvl4pPr marL="927100" indent="4445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4pPr>
      <a:lvl5pPr marL="1270000" indent="55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5pPr>
      <a:lvl6pPr marL="1727200" algn="ctr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+mn-ea"/>
          <a:sym typeface="Lucida Grande" charset="0"/>
        </a:defRPr>
      </a:lvl6pPr>
      <a:lvl7pPr marL="2184400" algn="ctr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+mn-ea"/>
          <a:sym typeface="Lucida Grande" charset="0"/>
        </a:defRPr>
      </a:lvl7pPr>
      <a:lvl8pPr marL="2641600" algn="ctr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+mn-ea"/>
          <a:sym typeface="Lucida Grande" charset="0"/>
        </a:defRPr>
      </a:lvl8pPr>
      <a:lvl9pPr marL="3098800" algn="ctr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n-lt"/>
          <a:ea typeface="+mn-ea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80FF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Lucida Grande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05100"/>
            <a:ext cx="10464800" cy="584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Lucida Grande" charset="0"/>
              </a:rPr>
              <a:t>Click to edit Master text styles</a:t>
            </a:r>
          </a:p>
          <a:p>
            <a:pPr lvl="1"/>
            <a:r>
              <a:rPr lang="en-US">
                <a:sym typeface="Lucida Grande" charset="0"/>
              </a:rPr>
              <a:t>Second level</a:t>
            </a:r>
          </a:p>
          <a:p>
            <a:pPr lvl="2"/>
            <a:r>
              <a:rPr lang="en-US">
                <a:sym typeface="Lucida Grande" charset="0"/>
              </a:rPr>
              <a:t>Third level</a:t>
            </a:r>
          </a:p>
          <a:p>
            <a:pPr lvl="3"/>
            <a:r>
              <a:rPr lang="en-US">
                <a:sym typeface="Lucida Grande" charset="0"/>
              </a:rPr>
              <a:t>Fourth level</a:t>
            </a:r>
          </a:p>
          <a:p>
            <a:pPr lvl="4"/>
            <a:r>
              <a:rPr lang="en-US">
                <a:sym typeface="Lucida Grande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+mj-lt"/>
          <a:ea typeface="MS PGothic" pitchFamily="34" charset="-128"/>
          <a:cs typeface="MS PGothic" charset="0"/>
          <a:sym typeface="Lucida Grand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MS PGothic" pitchFamily="34" charset="-128"/>
          <a:cs typeface="MS PGothic" charset="0"/>
          <a:sym typeface="Lucida Grand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Lucida Grande" charset="0"/>
          <a:ea typeface="ＭＳ Ｐゴシック" charset="0"/>
          <a:sym typeface="Lucida Grande" charset="0"/>
        </a:defRPr>
      </a:lvl9pPr>
    </p:titleStyle>
    <p:bodyStyle>
      <a:lvl1pPr marL="381000" indent="-381000" algn="l" rtl="0" eaLnBrk="0" fontAlgn="base" hangingPunct="0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1pPr>
      <a:lvl2pPr marL="660400" indent="-381000" algn="l" rtl="0" eaLnBrk="0" fontAlgn="base" hangingPunct="0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2pPr>
      <a:lvl3pPr marL="1041400" indent="-381000" algn="l" rtl="0" eaLnBrk="0" fontAlgn="base" hangingPunct="0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3pPr>
      <a:lvl4pPr marL="1422400" indent="-381000" algn="l" rtl="0" eaLnBrk="0" fontAlgn="base" hangingPunct="0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4pPr>
      <a:lvl5pPr marL="1803400" indent="-381000" algn="l" rtl="0" eaLnBrk="0" fontAlgn="base" hangingPunct="0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MS PGothic" pitchFamily="34" charset="-128"/>
          <a:cs typeface="MS PGothic" charset="0"/>
          <a:sym typeface="Lucida Grande" charset="0"/>
        </a:defRPr>
      </a:lvl5pPr>
      <a:lvl6pPr marL="2260600" indent="-381000" algn="l" rtl="0" fontAlgn="base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6pPr>
      <a:lvl7pPr marL="2717800" indent="-381000" algn="l" rtl="0" fontAlgn="base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7pPr>
      <a:lvl8pPr marL="3175000" indent="-381000" algn="l" rtl="0" fontAlgn="base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8pPr>
      <a:lvl9pPr marL="3632200" indent="-381000" algn="l" rtl="0" fontAlgn="base">
        <a:spcBef>
          <a:spcPts val="4200"/>
        </a:spcBef>
        <a:spcAft>
          <a:spcPct val="0"/>
        </a:spcAft>
        <a:buClr>
          <a:srgbClr val="FEFFFE"/>
        </a:buClr>
        <a:buSzPct val="100000"/>
        <a:buFont typeface="Lucida Grande" charset="0"/>
        <a:buChar char="•"/>
        <a:defRPr sz="3800">
          <a:solidFill>
            <a:schemeClr val="tx1"/>
          </a:solidFill>
          <a:latin typeface="+mn-lt"/>
          <a:ea typeface="+mn-ea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7"/>
          <p:cNvSpPr>
            <a:spLocks noChangeArrowheads="1"/>
          </p:cNvSpPr>
          <p:nvPr/>
        </p:nvSpPr>
        <p:spPr bwMode="auto">
          <a:xfrm>
            <a:off x="0" y="3505200"/>
            <a:ext cx="13004800" cy="1524000"/>
          </a:xfrm>
          <a:prstGeom prst="rect">
            <a:avLst/>
          </a:prstGeom>
          <a:solidFill>
            <a:srgbClr val="008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/>
          <a:p>
            <a:pPr algn="ctr"/>
            <a:r>
              <a:rPr lang="en-US" sz="4400" b="1" dirty="0">
                <a:solidFill>
                  <a:srgbClr val="010001"/>
                </a:solidFill>
                <a:latin typeface="Helvetica" charset="0"/>
              </a:rPr>
              <a:t>Chapter </a:t>
            </a:r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1</a:t>
            </a:r>
            <a:endParaRPr lang="en-US" sz="4400" b="1" dirty="0">
              <a:solidFill>
                <a:srgbClr val="010001"/>
              </a:solidFill>
              <a:latin typeface="Helvetica" charset="0"/>
            </a:endParaRPr>
          </a:p>
          <a:p>
            <a:pPr algn="ctr"/>
            <a:r>
              <a:rPr lang="en-US" sz="3600" b="1" dirty="0" smtClean="0">
                <a:solidFill>
                  <a:srgbClr val="010001"/>
                </a:solidFill>
                <a:latin typeface="Helvetica" charset="0"/>
              </a:rPr>
              <a:t>Environmental Science: Studying the State of Our Earth</a:t>
            </a:r>
          </a:p>
        </p:txBody>
      </p:sp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13528675" y="-9001125"/>
            <a:ext cx="1857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58800" y="86868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Friedland</a:t>
            </a:r>
            <a:r>
              <a:rPr lang="en-US" dirty="0">
                <a:solidFill>
                  <a:schemeClr val="bg1"/>
                </a:solidFill>
              </a:rPr>
              <a:t> and </a:t>
            </a:r>
            <a:r>
              <a:rPr lang="en-US" dirty="0" err="1">
                <a:solidFill>
                  <a:schemeClr val="bg1"/>
                </a:solidFill>
              </a:rPr>
              <a:t>Relyea</a:t>
            </a:r>
            <a:r>
              <a:rPr lang="en-US" dirty="0">
                <a:solidFill>
                  <a:schemeClr val="bg1"/>
                </a:solidFill>
              </a:rPr>
              <a:t> Environmental Science for AP</a:t>
            </a:r>
            <a:r>
              <a:rPr lang="en-US" baseline="30000" dirty="0">
                <a:solidFill>
                  <a:schemeClr val="bg1"/>
                </a:solidFill>
              </a:rPr>
              <a:t>®</a:t>
            </a:r>
            <a:r>
              <a:rPr lang="en-US" dirty="0">
                <a:solidFill>
                  <a:schemeClr val="bg1"/>
                </a:solidFill>
              </a:rPr>
              <a:t>, second edition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© 2015 </a:t>
            </a:r>
            <a:r>
              <a:rPr lang="en-US" dirty="0">
                <a:solidFill>
                  <a:schemeClr val="bg1"/>
                </a:solidFill>
              </a:rPr>
              <a:t>W.H. Freeman and Company/BFW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98000" y="30480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35200" y="9296400"/>
            <a:ext cx="9779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AP</a:t>
            </a:r>
            <a:r>
              <a:rPr lang="en-US" sz="900" baseline="30000" dirty="0">
                <a:solidFill>
                  <a:schemeClr val="bg1"/>
                </a:solidFill>
              </a:rPr>
              <a:t>® </a:t>
            </a:r>
            <a:r>
              <a:rPr lang="en-US" sz="900" dirty="0">
                <a:solidFill>
                  <a:schemeClr val="bg1"/>
                </a:solidFill>
              </a:rPr>
              <a:t>is a trademark registered and/or owned by the College </a:t>
            </a:r>
            <a:r>
              <a:rPr lang="en-US" sz="900" dirty="0" smtClean="0">
                <a:solidFill>
                  <a:schemeClr val="bg1"/>
                </a:solidFill>
              </a:rPr>
              <a:t>Board</a:t>
            </a:r>
            <a:r>
              <a:rPr lang="en-US" sz="900" baseline="30000" dirty="0">
                <a:solidFill>
                  <a:schemeClr val="bg1"/>
                </a:solidFill>
              </a:rPr>
              <a:t>®</a:t>
            </a:r>
            <a:r>
              <a:rPr lang="en-US" sz="900" dirty="0" smtClean="0">
                <a:solidFill>
                  <a:schemeClr val="bg1"/>
                </a:solidFill>
              </a:rPr>
              <a:t>, </a:t>
            </a:r>
            <a:r>
              <a:rPr lang="en-US" sz="900" dirty="0">
                <a:solidFill>
                  <a:schemeClr val="bg1"/>
                </a:solidFill>
              </a:rPr>
              <a:t>which was not involved in the production of, and does not endorse, this product.</a:t>
            </a:r>
            <a:endParaRPr lang="en-US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635000" y="0"/>
            <a:ext cx="11874500" cy="2133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Environmental Indicators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9300" y="1828800"/>
            <a:ext cx="12001500" cy="7061200"/>
          </a:xfrm>
        </p:spPr>
        <p:txBody>
          <a:bodyPr/>
          <a:lstStyle/>
          <a:p>
            <a:pPr marL="0" indent="0" eaLnBrk="1" hangingPunct="1">
              <a:buClrTx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Environmental </a:t>
            </a: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indicators help us describe the current state of an environmental system. 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The </a:t>
            </a: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five key global environmental indicators are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:</a:t>
            </a:r>
          </a:p>
          <a:p>
            <a:pPr marL="0" indent="0" eaLnBrk="1" hangingPunct="1">
              <a:buClrTx/>
              <a:buNone/>
              <a:defRPr/>
            </a:pPr>
            <a:endParaRPr lang="en-US" sz="32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2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2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1.        </a:t>
            </a:r>
          </a:p>
          <a:p>
            <a:pPr marL="0" indent="0" eaLnBrk="1" hangingPunct="1">
              <a:buClrTx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2.                                                                                                    </a:t>
            </a: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3.</a:t>
            </a:r>
          </a:p>
          <a:p>
            <a:pPr marL="0" indent="0" eaLnBrk="1" hangingPunct="1">
              <a:buClrTx/>
              <a:buNone/>
              <a:defRPr/>
            </a:pPr>
            <a:endParaRPr lang="en-US" sz="32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4.</a:t>
            </a:r>
          </a:p>
          <a:p>
            <a:pPr marL="0" indent="0" eaLnBrk="1" hangingPunct="1">
              <a:buClrTx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5.</a:t>
            </a:r>
          </a:p>
          <a:p>
            <a:pPr marL="0" indent="0" eaLnBrk="1" hangingPunct="1">
              <a:buClrTx/>
              <a:buNone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eaLnBrk="1" hangingPunct="1">
              <a:buClrTx/>
              <a:buFont typeface="Arial"/>
              <a:buChar char="•"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Biodiversity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1397000" y="1828800"/>
            <a:ext cx="9448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10001"/>
                </a:solidFill>
                <a:latin typeface="Helvetica" charset="0"/>
              </a:rPr>
              <a:t>Key Global Environmental Indicator 1: Biological Diversity</a:t>
            </a:r>
          </a:p>
          <a:p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b="1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Biodiversity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  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 </a:t>
            </a: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Biodiversity exists on three scales:</a:t>
            </a: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 </a:t>
            </a: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1371600"/>
            <a:ext cx="3922776" cy="8229600"/>
          </a:xfrm>
          <a:prstGeom prst="rect">
            <a:avLst/>
          </a:prstGeom>
        </p:spPr>
      </p:pic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1244600" y="152400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Biodiversity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16600" y="2590801"/>
            <a:ext cx="7010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10001"/>
                </a:solidFill>
                <a:latin typeface="Arial"/>
                <a:cs typeface="Arial"/>
              </a:rPr>
              <a:t>Levels of biodiversity. </a:t>
            </a: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Biodiversity exists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at three </a:t>
            </a: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scales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.</a:t>
            </a:r>
          </a:p>
          <a:p>
            <a:pPr marL="514350" indent="-514350">
              <a:buAutoNum type="alphaLcParenBoth"/>
            </a:pP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 Ecosystem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diversity –</a:t>
            </a:r>
          </a:p>
          <a:p>
            <a:endParaRPr lang="en-US" sz="32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2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(b)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Species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diversity –</a:t>
            </a:r>
          </a:p>
          <a:p>
            <a:endParaRPr lang="en-US" sz="3200" dirty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2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(c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) Genetic </a:t>
            </a:r>
            <a:r>
              <a:rPr lang="en-US" sz="3200" dirty="0" smtClean="0">
                <a:solidFill>
                  <a:srgbClr val="010001"/>
                </a:solidFill>
                <a:latin typeface="Arial"/>
                <a:cs typeface="Arial"/>
              </a:rPr>
              <a:t>diversity – </a:t>
            </a:r>
          </a:p>
          <a:p>
            <a:endParaRPr lang="en-US" sz="3200" dirty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200" dirty="0" smtClean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473200" y="1143000"/>
            <a:ext cx="10464800" cy="5840413"/>
          </a:xfrm>
        </p:spPr>
        <p:txBody>
          <a:bodyPr/>
          <a:lstStyle/>
          <a:p>
            <a:pPr lvl="0">
              <a:buClrTx/>
              <a:buFont typeface="Arial"/>
              <a:buChar char="•"/>
            </a:pP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Genetic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Diversity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– </a:t>
            </a:r>
          </a:p>
          <a:p>
            <a:pPr marL="0" lvl="0" indent="0">
              <a:buClrTx/>
              <a:buNone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lvl="0">
              <a:buClrTx/>
              <a:buFont typeface="Arial"/>
              <a:buChar char="•"/>
            </a:pP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Populations with high genetic diversity are better able to respond to environmental change than populations with lower genetic diversity.</a:t>
            </a:r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Genetic Diversity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92200" y="762000"/>
            <a:ext cx="10058400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Species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– </a:t>
            </a: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Species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diversity – </a:t>
            </a: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Speciation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-</a:t>
            </a: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Background extinction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rate –</a:t>
            </a:r>
          </a:p>
          <a:p>
            <a:pPr marL="571500" indent="-571500">
              <a:buFont typeface="Arial"/>
              <a:buChar char="•"/>
            </a:pPr>
            <a:endParaRPr lang="en-US" sz="3600" b="1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Species Diversity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8400" y="2514600"/>
            <a:ext cx="10591800" cy="2286000"/>
          </a:xfrm>
        </p:spPr>
        <p:txBody>
          <a:bodyPr/>
          <a:lstStyle/>
          <a:p>
            <a:pPr marL="50800" indent="0" eaLnBrk="1" hangingPunct="1">
              <a:lnSpc>
                <a:spcPct val="90000"/>
              </a:lnSpc>
              <a:buClr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Ecosystem </a:t>
            </a:r>
            <a:r>
              <a:rPr lang="en-US" sz="36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diversity – </a:t>
            </a:r>
          </a:p>
          <a:p>
            <a:pPr marL="50800" indent="0" eaLnBrk="1" hangingPunct="1">
              <a:lnSpc>
                <a:spcPct val="90000"/>
              </a:lnSpc>
              <a:buClrTx/>
              <a:buNone/>
              <a:defRPr/>
            </a:pPr>
            <a:endParaRPr lang="en-US" sz="36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50800" indent="0" eaLnBrk="1" hangingPunct="1">
              <a:lnSpc>
                <a:spcPct val="90000"/>
              </a:lnSpc>
              <a:buClrTx/>
              <a:buNone/>
              <a:defRPr/>
            </a:pPr>
            <a:endParaRPr lang="en-US" sz="36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50800" indent="0" eaLnBrk="1" hangingPunct="1">
              <a:lnSpc>
                <a:spcPct val="90000"/>
              </a:lnSpc>
              <a:buClrTx/>
              <a:buNone/>
              <a:defRPr/>
            </a:pPr>
            <a:endParaRPr lang="en-US" sz="36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Ecosystem Diversity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8400" y="1905000"/>
            <a:ext cx="10972800" cy="5486400"/>
          </a:xfrm>
        </p:spPr>
        <p:txBody>
          <a:bodyPr/>
          <a:lstStyle/>
          <a:p>
            <a:pPr marL="0" indent="0" eaLnBrk="1" hangingPunct="1">
              <a:buClrTx/>
              <a:buNone/>
              <a:defRPr/>
            </a:pP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Key Global Environmental Indicator 2: Food Production </a:t>
            </a:r>
            <a:endParaRPr lang="en-US" sz="36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eaLnBrk="1" hangingPunct="1"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Food </a:t>
            </a:r>
            <a:r>
              <a:rPr lang="en-US" sz="36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production - </a:t>
            </a:r>
            <a:endParaRPr lang="en-US" sz="36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eaLnBrk="1" hangingPunct="1">
              <a:buClrTx/>
              <a:buFont typeface="Arial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We use science and </a:t>
            </a:r>
            <a:r>
              <a:rPr lang="en-US" sz="36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technology – </a:t>
            </a:r>
          </a:p>
          <a:p>
            <a:pPr eaLnBrk="1" hangingPunct="1">
              <a:buClrTx/>
              <a:buFont typeface="Arial"/>
              <a:buChar char="•"/>
              <a:defRPr/>
            </a:pPr>
            <a:endParaRPr lang="en-US" sz="36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  </a:t>
            </a:r>
          </a:p>
          <a:p>
            <a:pPr eaLnBrk="1" hangingPunct="1">
              <a:buClrTx/>
              <a:buFont typeface="Arial"/>
              <a:buChar char="•"/>
              <a:defRPr/>
            </a:pPr>
            <a:endParaRPr lang="en-US" sz="36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 marL="0" indent="0" eaLnBrk="1" hangingPunct="1">
              <a:buClrTx/>
              <a:buNone/>
              <a:defRPr/>
            </a:pPr>
            <a:endParaRPr lang="en-US" sz="36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Food Production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219201"/>
            <a:ext cx="8704826" cy="6324600"/>
          </a:xfrm>
          <a:prstGeom prst="rect">
            <a:avLst/>
          </a:prstGeom>
        </p:spPr>
      </p:pic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Food Production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49400" y="80772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10001"/>
                </a:solidFill>
                <a:latin typeface="Arial"/>
                <a:cs typeface="Arial"/>
              </a:rPr>
              <a:t>World grain production </a:t>
            </a:r>
            <a:r>
              <a:rPr lang="en-US" sz="2800" b="1" dirty="0" smtClean="0">
                <a:solidFill>
                  <a:srgbClr val="010001"/>
                </a:solidFill>
                <a:latin typeface="Arial"/>
                <a:cs typeface="Arial"/>
              </a:rPr>
              <a:t>per person</a:t>
            </a:r>
            <a:r>
              <a:rPr lang="en-US" sz="2800" b="1" dirty="0">
                <a:solidFill>
                  <a:srgbClr val="010001"/>
                </a:solidFill>
                <a:latin typeface="Arial"/>
                <a:cs typeface="Arial"/>
              </a:rPr>
              <a:t>. 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Grain production has increased since </a:t>
            </a:r>
            <a:r>
              <a:rPr lang="en-US" sz="2800" dirty="0" smtClean="0">
                <a:solidFill>
                  <a:srgbClr val="010001"/>
                </a:solidFill>
                <a:latin typeface="Arial"/>
                <a:cs typeface="Arial"/>
              </a:rPr>
              <a:t>the 1950s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, but it has recently begun to level off.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63600" y="2057400"/>
            <a:ext cx="11125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Key Global Environmental Indicator 3: Average Global Surface Temperature and CO</a:t>
            </a:r>
            <a:r>
              <a:rPr lang="en-US" sz="3600" b="1" baseline="-25000" dirty="0">
                <a:solidFill>
                  <a:srgbClr val="010001"/>
                </a:solidFill>
                <a:latin typeface="Arial"/>
                <a:cs typeface="Arial"/>
              </a:rPr>
              <a:t>2</a:t>
            </a: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 Concentration</a:t>
            </a:r>
          </a:p>
          <a:p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Greenhouse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gases – </a:t>
            </a: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 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The most significant greenhouse gas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is ________.</a:t>
            </a: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 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Anthropogenic - 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1244600" y="228600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Surface Temperature and CO</a:t>
            </a:r>
            <a:r>
              <a:rPr lang="en-US" sz="4400" b="1" baseline="-25000" dirty="0" smtClean="0">
                <a:solidFill>
                  <a:srgbClr val="010001"/>
                </a:solidFill>
                <a:latin typeface="Helvetica" charset="0"/>
              </a:rPr>
              <a:t>2</a:t>
            </a:r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 Concentration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676401"/>
            <a:ext cx="8712200" cy="6400800"/>
          </a:xfrm>
          <a:prstGeom prst="rect">
            <a:avLst/>
          </a:prstGeom>
        </p:spPr>
      </p:pic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1244600" y="228600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Surface Temperature and CO</a:t>
            </a:r>
            <a:r>
              <a:rPr lang="en-US" sz="4400" b="1" baseline="-25000" dirty="0" smtClean="0">
                <a:solidFill>
                  <a:srgbClr val="010001"/>
                </a:solidFill>
                <a:latin typeface="Helvetica" charset="0"/>
              </a:rPr>
              <a:t>2</a:t>
            </a:r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 Concentration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68400" y="8382000"/>
            <a:ext cx="8763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The Earth-surface energy balance.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Earth’s surface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is warmed by the Sun,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radiating heat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outward. Heat-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trapping gases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absorb the outgoing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heat, reradiating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some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back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to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Earth. </a:t>
            </a:r>
            <a:endParaRPr lang="en-US" sz="2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304800"/>
            <a:ext cx="10464800" cy="2465388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Module 1</a:t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Environmental Science</a:t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endParaRPr lang="en-US" sz="4400" b="1" dirty="0" smtClean="0">
              <a:solidFill>
                <a:srgbClr val="010001"/>
              </a:solidFill>
              <a:latin typeface="Helvetica"/>
              <a:ea typeface="+mj-ea"/>
              <a:cs typeface="Helvetica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9407525" y="8539163"/>
            <a:ext cx="1857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8400" y="2209800"/>
            <a:ext cx="10566400" cy="584041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fter </a:t>
            </a:r>
            <a:r>
              <a:rPr lang="en-US" sz="3600" b="1" dirty="0">
                <a:solidFill>
                  <a:schemeClr val="bg1"/>
                </a:solidFill>
                <a:latin typeface="Arial"/>
                <a:cs typeface="Arial"/>
              </a:rPr>
              <a:t>reading this module you should be able 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to</a:t>
            </a:r>
          </a:p>
          <a:p>
            <a:pPr>
              <a:buClrTx/>
              <a:buFont typeface="Arial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define the field of environmental science and discuss its importance.</a:t>
            </a:r>
          </a:p>
          <a:p>
            <a:pPr>
              <a:buClrTx/>
              <a:buFont typeface="Arial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identify ways in which humans have altered and continue to alter our environment.</a:t>
            </a:r>
            <a:endParaRPr lang="en-US" sz="3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1" y="1952805"/>
            <a:ext cx="8483600" cy="5983823"/>
          </a:xfrm>
          <a:prstGeom prst="rect">
            <a:avLst/>
          </a:prstGeom>
        </p:spPr>
      </p:pic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1244600" y="228600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Surface Temperature and CO</a:t>
            </a:r>
            <a:r>
              <a:rPr lang="en-US" sz="4400" b="1" baseline="-25000" dirty="0" smtClean="0">
                <a:solidFill>
                  <a:srgbClr val="010001"/>
                </a:solidFill>
                <a:latin typeface="Helvetica" charset="0"/>
              </a:rPr>
              <a:t>2</a:t>
            </a:r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 Concentration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6000" y="8046184"/>
            <a:ext cx="1097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10001"/>
                </a:solidFill>
                <a:latin typeface="Arial"/>
                <a:cs typeface="Arial"/>
              </a:rPr>
              <a:t>Changes in average global surface temperature and atmospheric CO</a:t>
            </a:r>
            <a:r>
              <a:rPr lang="en-US" sz="2800" b="1" baseline="-25000" dirty="0" smtClean="0">
                <a:solidFill>
                  <a:srgbClr val="010001"/>
                </a:solidFill>
                <a:latin typeface="Arial"/>
                <a:cs typeface="Arial"/>
              </a:rPr>
              <a:t>2</a:t>
            </a:r>
            <a:r>
              <a:rPr lang="en-US" sz="2800" b="1" dirty="0" smtClean="0">
                <a:solidFill>
                  <a:srgbClr val="010001"/>
                </a:solidFill>
                <a:latin typeface="Arial"/>
                <a:cs typeface="Arial"/>
              </a:rPr>
              <a:t> concentrations. </a:t>
            </a:r>
            <a:r>
              <a:rPr lang="en-US" sz="2800" dirty="0" smtClean="0">
                <a:solidFill>
                  <a:srgbClr val="010001"/>
                </a:solidFill>
                <a:latin typeface="Arial"/>
                <a:cs typeface="Arial"/>
              </a:rPr>
              <a:t>Earth’s average global surface temperature has increased steadily for at least the past 100 years. </a:t>
            </a:r>
            <a:endParaRPr lang="en-US" sz="28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667000"/>
            <a:ext cx="12039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Key Global Environmental Indicator 4: Human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Population</a:t>
            </a:r>
          </a:p>
          <a:p>
            <a:endParaRPr lang="en-US" sz="3600" b="1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lvl="0" indent="-571500">
              <a:buFont typeface="Arial"/>
              <a:buChar char="•"/>
            </a:pP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The 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current human population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is ________ and</a:t>
            </a:r>
          </a:p>
          <a:p>
            <a:pPr lvl="0"/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__________.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 </a:t>
            </a:r>
          </a:p>
          <a:p>
            <a:pPr marL="571500" lvl="0" indent="-571500">
              <a:buFont typeface="Arial"/>
              <a:buChar char="•"/>
            </a:pP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Population scientists project the human population will reach 8.1-9.6 billion by 2050 and stabilize between 7.1-10.5 billion by 2100.</a:t>
            </a:r>
          </a:p>
          <a:p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  <p:sp>
        <p:nvSpPr>
          <p:cNvPr id="4" name="Rectangle 1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82600" y="457200"/>
            <a:ext cx="1226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algn="l"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Human Population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9400" y="2808287"/>
            <a:ext cx="10515600" cy="5649913"/>
          </a:xfrm>
        </p:spPr>
        <p:txBody>
          <a:bodyPr/>
          <a:lstStyle/>
          <a:p>
            <a:pPr marL="0" indent="0">
              <a:buClrTx/>
              <a:buNone/>
              <a:defRPr/>
            </a:pPr>
            <a:r>
              <a:rPr lang="en-US" sz="3200" b="1" dirty="0">
                <a:solidFill>
                  <a:srgbClr val="010001"/>
                </a:solidFill>
                <a:latin typeface="Arial"/>
                <a:cs typeface="Arial"/>
              </a:rPr>
              <a:t>Key Global Environmental Indicator 5: Resource Depletion</a:t>
            </a:r>
          </a:p>
          <a:p>
            <a:pPr>
              <a:buClrTx/>
              <a:buFont typeface="Arial"/>
              <a:buChar char="•"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Some </a:t>
            </a: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natural resources, for example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, ____ , ____,and ________ </a:t>
            </a: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are finite and cannot be renewed or reused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.</a:t>
            </a: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>
              <a:buClrTx/>
              <a:buFont typeface="Arial"/>
              <a:buChar char="•"/>
              <a:defRPr/>
            </a:pP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Other natural resources, for example 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_________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or ______also </a:t>
            </a: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exist in finite amounts but can be recycled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.</a:t>
            </a: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  <a:p>
            <a:pPr>
              <a:buClrTx/>
              <a:buFont typeface="Arial"/>
              <a:buChar char="•"/>
              <a:defRPr/>
            </a:pP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As the human population grows, it 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places ______ demand </a:t>
            </a:r>
            <a:r>
              <a:rPr lang="en-US" sz="3200" dirty="0">
                <a:solidFill>
                  <a:schemeClr val="bg1"/>
                </a:solidFill>
                <a:latin typeface="Arial"/>
                <a:ea typeface="+mn-ea"/>
                <a:cs typeface="Arial"/>
              </a:rPr>
              <a:t>on finite resources</a:t>
            </a:r>
            <a:r>
              <a:rPr lang="en-US" sz="3200" dirty="0" smtClean="0">
                <a:solidFill>
                  <a:schemeClr val="bg1"/>
                </a:solidFill>
                <a:latin typeface="Arial"/>
                <a:ea typeface="+mn-ea"/>
                <a:cs typeface="Arial"/>
              </a:rPr>
              <a:t>.</a:t>
            </a:r>
          </a:p>
          <a:p>
            <a:pPr>
              <a:buClrTx/>
              <a:buFont typeface="Arial"/>
              <a:buChar char="•"/>
              <a:defRPr/>
            </a:pPr>
            <a:r>
              <a:rPr lang="en-US" sz="3200" b="1" dirty="0" smtClean="0">
                <a:solidFill>
                  <a:srgbClr val="010001"/>
                </a:solidFill>
                <a:latin typeface="Arial"/>
                <a:cs typeface="Arial"/>
              </a:rPr>
              <a:t>Development - </a:t>
            </a:r>
            <a:endParaRPr lang="en-US" sz="3200" dirty="0">
              <a:solidFill>
                <a:srgbClr val="010001"/>
              </a:solidFill>
              <a:latin typeface="Arial"/>
              <a:cs typeface="Arial"/>
            </a:endParaRPr>
          </a:p>
          <a:p>
            <a:pPr>
              <a:buClrTx/>
              <a:buFont typeface="Arial"/>
              <a:buChar char="•"/>
              <a:defRPr/>
            </a:pPr>
            <a:endParaRPr lang="en-US" sz="3200" dirty="0">
              <a:solidFill>
                <a:schemeClr val="bg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1244600" y="201613"/>
            <a:ext cx="1046480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Resource Depletion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464800" cy="1905000"/>
          </a:xfrm>
        </p:spPr>
        <p:txBody>
          <a:bodyPr/>
          <a:lstStyle/>
          <a:p>
            <a:pPr algn="l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Patterns of Resource </a:t>
            </a: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Consumption</a:t>
            </a:r>
            <a:endParaRPr lang="en-US" sz="4400" b="1" dirty="0">
              <a:solidFill>
                <a:srgbClr val="010001"/>
              </a:solidFill>
              <a:latin typeface="Helvetica"/>
              <a:ea typeface="+mj-ea"/>
              <a:cs typeface="Helvetic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200" y="1752600"/>
            <a:ext cx="7772400" cy="56871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4200" y="7467600"/>
            <a:ext cx="967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Resource use in developed and </a:t>
            </a:r>
            <a:r>
              <a:rPr lang="en-US" sz="2400" b="1" dirty="0" smtClean="0">
                <a:solidFill>
                  <a:srgbClr val="010001"/>
                </a:solidFill>
                <a:latin typeface="Arial"/>
                <a:cs typeface="Arial"/>
              </a:rPr>
              <a:t>developing countries</a:t>
            </a:r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.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Only 20 percent of the world’s population lives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in developed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countries, but that 20 percent uses most of the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world’s resources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.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The remaining 80 percent of the population lives in developing countries and uses far fewer resources per capita.</a:t>
            </a:r>
            <a:endParaRPr lang="en-US" sz="2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1244600" y="163512"/>
            <a:ext cx="10464800" cy="113188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Human well-being depends on sustainable practice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168400" y="2133600"/>
            <a:ext cx="11277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Sustainability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– </a:t>
            </a:r>
          </a:p>
          <a:p>
            <a:pPr lvl="0"/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lvl="0"/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lvl="0"/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 </a:t>
            </a:r>
          </a:p>
          <a:p>
            <a:pPr marL="571500" lvl="0" indent="-571500">
              <a:buFont typeface="Arial"/>
              <a:buChar char="•"/>
            </a:pP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Sustainable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development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– </a:t>
            </a:r>
          </a:p>
          <a:p>
            <a:pPr marL="571500" lvl="0" indent="-571500">
              <a:buFont typeface="Arial"/>
              <a:buChar char="•"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lvl="0" indent="-571500">
              <a:buFont typeface="Arial"/>
              <a:buChar char="•"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lvl="0" indent="-571500">
              <a:buFont typeface="Arial"/>
              <a:buChar char="•"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lvl="0" indent="-571500">
              <a:buFont typeface="Arial"/>
              <a:buChar char="•"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lvl="0"/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228600"/>
            <a:ext cx="10464800" cy="1371600"/>
          </a:xfrm>
        </p:spPr>
        <p:txBody>
          <a:bodyPr/>
          <a:lstStyle/>
          <a:p>
            <a:pPr algn="l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Sustainable </a:t>
            </a: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Practices</a:t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endParaRPr lang="en-US" sz="4400" b="1" dirty="0">
              <a:solidFill>
                <a:srgbClr val="010001"/>
              </a:solidFill>
              <a:latin typeface="Helvetica"/>
              <a:ea typeface="+mj-e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200" y="1676400"/>
            <a:ext cx="10972800" cy="6858000"/>
          </a:xfrm>
        </p:spPr>
        <p:txBody>
          <a:bodyPr/>
          <a:lstStyle/>
          <a:p>
            <a:pPr marL="622300" indent="-571500">
              <a:buClrTx/>
              <a:buFont typeface="Arial"/>
              <a:buChar char="•"/>
              <a:defRPr/>
            </a:pPr>
            <a:r>
              <a:rPr lang="en-US" sz="3600" dirty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Environmental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systems _____________________ _______________________________________.</a:t>
            </a:r>
          </a:p>
          <a:p>
            <a:pPr marL="622300" indent="-571500"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Renewable resources ______________________</a:t>
            </a:r>
            <a:b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</a:b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_______________________________________.</a:t>
            </a:r>
          </a:p>
          <a:p>
            <a:pPr marL="622300" indent="-571500"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Nonrenewable resources ___________________</a:t>
            </a:r>
            <a:b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</a:b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_______________________________________.</a:t>
            </a:r>
          </a:p>
          <a:p>
            <a:pPr marL="622300" indent="-571500">
              <a:buClrTx/>
              <a:buFont typeface="Arial"/>
              <a:buChar char="•"/>
              <a:defRPr/>
            </a:pPr>
            <a:r>
              <a:rPr lang="en-US" sz="3600" b="1" dirty="0" err="1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Biophilia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 -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 </a:t>
            </a:r>
            <a:endParaRPr lang="en-US" sz="3600" dirty="0" smtClean="0">
              <a:solidFill>
                <a:srgbClr val="010001"/>
              </a:solidFill>
              <a:latin typeface="Arial"/>
              <a:ea typeface="+mn-ea"/>
              <a:cs typeface="Arial"/>
            </a:endParaRPr>
          </a:p>
          <a:p>
            <a:pPr marL="50800" indent="0">
              <a:buClrTx/>
              <a:buNone/>
              <a:defRPr/>
            </a:pPr>
            <a:r>
              <a:rPr lang="en-US" sz="3600" dirty="0" smtClean="0">
                <a:solidFill>
                  <a:srgbClr val="010001"/>
                </a:solidFill>
                <a:latin typeface="Arial"/>
                <a:ea typeface="+mn-ea"/>
                <a:cs typeface="Arial"/>
              </a:rPr>
              <a:t> </a:t>
            </a:r>
            <a:endParaRPr lang="en-US" sz="3600" dirty="0">
              <a:solidFill>
                <a:srgbClr val="010001"/>
              </a:solidFill>
              <a:latin typeface="Arial"/>
              <a:ea typeface="+mn-ea"/>
              <a:cs typeface="Arial"/>
            </a:endParaRPr>
          </a:p>
          <a:p>
            <a:pPr marL="50800" indent="0">
              <a:buClrTx/>
              <a:buNone/>
              <a:defRPr/>
            </a:pPr>
            <a:endParaRPr lang="en-US" sz="3600" dirty="0">
              <a:solidFill>
                <a:srgbClr val="010001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-457200"/>
            <a:ext cx="10464800" cy="2465388"/>
          </a:xfrm>
        </p:spPr>
        <p:txBody>
          <a:bodyPr/>
          <a:lstStyle/>
          <a:p>
            <a:pPr algn="l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The Ecological Footprint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8400" y="152400"/>
            <a:ext cx="10464800" cy="3733800"/>
          </a:xfrm>
        </p:spPr>
        <p:txBody>
          <a:bodyPr/>
          <a:lstStyle/>
          <a:p>
            <a:pPr>
              <a:buClrTx/>
              <a:buFont typeface="Arial"/>
              <a:buChar char="•"/>
              <a:defRPr/>
            </a:pPr>
            <a:r>
              <a:rPr lang="en-US" sz="3200" b="1" dirty="0">
                <a:solidFill>
                  <a:srgbClr val="010001"/>
                </a:solidFill>
                <a:latin typeface="Arial" pitchFamily="34" charset="0"/>
                <a:ea typeface="+mn-ea"/>
                <a:cs typeface="Arial" pitchFamily="34" charset="0"/>
              </a:rPr>
              <a:t>Ecological </a:t>
            </a:r>
            <a:r>
              <a:rPr lang="en-US" sz="3200" b="1" dirty="0" smtClean="0">
                <a:solidFill>
                  <a:srgbClr val="010001"/>
                </a:solidFill>
                <a:latin typeface="Arial" pitchFamily="34" charset="0"/>
                <a:ea typeface="+mn-ea"/>
                <a:cs typeface="Arial" pitchFamily="34" charset="0"/>
              </a:rPr>
              <a:t>footprint  </a:t>
            </a:r>
            <a:r>
              <a:rPr lang="en-US" sz="3200" dirty="0" smtClean="0">
                <a:solidFill>
                  <a:srgbClr val="010001"/>
                </a:solidFill>
                <a:latin typeface="Arial" pitchFamily="34" charset="0"/>
                <a:ea typeface="+mn-ea"/>
                <a:cs typeface="Arial" pitchFamily="34" charset="0"/>
              </a:rPr>
              <a:t>A </a:t>
            </a:r>
            <a:r>
              <a:rPr lang="en-US" sz="3200" dirty="0">
                <a:solidFill>
                  <a:srgbClr val="010001"/>
                </a:solidFill>
                <a:latin typeface="Arial" pitchFamily="34" charset="0"/>
                <a:ea typeface="+mn-ea"/>
                <a:cs typeface="Arial" pitchFamily="34" charset="0"/>
              </a:rPr>
              <a:t>measure of how much an individual consumes, expressed in an area of land.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743200"/>
            <a:ext cx="7188200" cy="52596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7000" y="8229600"/>
            <a:ext cx="937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10001"/>
                </a:solidFill>
                <a:latin typeface="Arial"/>
                <a:cs typeface="Arial"/>
              </a:rPr>
              <a:t>The ecological footprint.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10001"/>
                </a:solidFill>
                <a:latin typeface="Arial"/>
                <a:cs typeface="Arial"/>
              </a:rPr>
              <a:t>Some 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of </a:t>
            </a:r>
            <a:r>
              <a:rPr lang="en-US" sz="2800" dirty="0" smtClean="0">
                <a:solidFill>
                  <a:srgbClr val="010001"/>
                </a:solidFill>
                <a:latin typeface="Arial"/>
                <a:cs typeface="Arial"/>
              </a:rPr>
              <a:t>the many 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factors that go into the calculation of the footprint are </a:t>
            </a:r>
            <a:r>
              <a:rPr lang="en-US" sz="2800" dirty="0" smtClean="0">
                <a:solidFill>
                  <a:srgbClr val="010001"/>
                </a:solidFill>
                <a:latin typeface="Arial"/>
                <a:cs typeface="Arial"/>
              </a:rPr>
              <a:t>shown here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97000" y="838200"/>
            <a:ext cx="10439400" cy="838200"/>
          </a:xfrm>
        </p:spPr>
        <p:txBody>
          <a:bodyPr/>
          <a:lstStyle/>
          <a:p>
            <a:r>
              <a:rPr lang="en-US" sz="4400" b="1" dirty="0">
                <a:solidFill>
                  <a:srgbClr val="010001"/>
                </a:solidFill>
              </a:rPr>
              <a:t>Module 3</a:t>
            </a:r>
            <a:br>
              <a:rPr lang="en-US" sz="4400" b="1" dirty="0">
                <a:solidFill>
                  <a:srgbClr val="010001"/>
                </a:solidFill>
              </a:rPr>
            </a:br>
            <a:r>
              <a:rPr lang="en-US" sz="4400" b="1" dirty="0">
                <a:solidFill>
                  <a:srgbClr val="010001"/>
                </a:solidFill>
              </a:rPr>
              <a:t>Scientific Method</a:t>
            </a:r>
            <a:endParaRPr lang="en-US" sz="4400" dirty="0">
              <a:solidFill>
                <a:srgbClr val="01000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7400" y="2590800"/>
            <a:ext cx="99822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After reading this module you should be able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to</a:t>
            </a:r>
          </a:p>
          <a:p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• explain the scientific method and its application to the study of environmental problems.</a:t>
            </a: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• describe some of the unique challenges and limitations of environmental science.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1" y="1941255"/>
            <a:ext cx="11429999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en-US" sz="4000" dirty="0">
              <a:solidFill>
                <a:srgbClr val="010001"/>
              </a:solidFill>
              <a:latin typeface="Book Antiqua"/>
              <a:ea typeface="ＭＳ Ｐゴシック" charset="0"/>
              <a:cs typeface="Book Antiqua"/>
            </a:endParaRP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marL="571500" indent="-571500">
              <a:buFont typeface="Arial"/>
              <a:buChar char="•"/>
              <a:defRPr/>
            </a:pPr>
            <a:r>
              <a:rPr lang="en-US" sz="3600" b="1" dirty="0">
                <a:solidFill>
                  <a:srgbClr val="010001"/>
                </a:solidFill>
                <a:latin typeface="Arial"/>
                <a:ea typeface="ＭＳ Ｐゴシック" charset="0"/>
                <a:cs typeface="Arial"/>
              </a:rPr>
              <a:t>Scientific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ea typeface="ＭＳ Ｐゴシック" charset="0"/>
                <a:cs typeface="Arial"/>
              </a:rPr>
              <a:t>method – </a:t>
            </a:r>
          </a:p>
          <a:p>
            <a:pPr marL="571500" indent="-571500">
              <a:buFont typeface="Arial"/>
              <a:buChar char="•"/>
              <a:defRPr/>
            </a:pPr>
            <a:endParaRPr lang="en-US" sz="3600" b="1" dirty="0">
              <a:solidFill>
                <a:srgbClr val="010001"/>
              </a:solidFill>
              <a:latin typeface="Arial"/>
              <a:ea typeface="ＭＳ Ｐゴシック" charset="0"/>
              <a:cs typeface="Arial"/>
            </a:endParaRPr>
          </a:p>
          <a:p>
            <a:pPr marL="571500" indent="-571500">
              <a:buFont typeface="Arial"/>
              <a:buChar char="•"/>
              <a:defRPr/>
            </a:pPr>
            <a:endParaRPr lang="en-US" sz="3600" b="1" dirty="0" smtClean="0">
              <a:solidFill>
                <a:srgbClr val="010001"/>
              </a:solidFill>
              <a:latin typeface="Arial"/>
              <a:ea typeface="ＭＳ Ｐゴシック" charset="0"/>
              <a:cs typeface="Arial"/>
            </a:endParaRPr>
          </a:p>
          <a:p>
            <a:pPr marL="571500" indent="-571500">
              <a:buFont typeface="Arial"/>
              <a:buChar char="•"/>
              <a:defRPr/>
            </a:pPr>
            <a:endParaRPr lang="en-US" sz="3600" dirty="0">
              <a:solidFill>
                <a:srgbClr val="010001"/>
              </a:solidFill>
              <a:latin typeface="Arial"/>
              <a:ea typeface="ＭＳ Ｐゴシック" charset="0"/>
              <a:cs typeface="Arial"/>
            </a:endParaRPr>
          </a:p>
          <a:p>
            <a:pPr marL="571500" indent="-571500">
              <a:buFont typeface="Arial"/>
              <a:buChar char="•"/>
              <a:defRPr/>
            </a:pPr>
            <a:endParaRPr lang="en-US" sz="3600" b="1" dirty="0">
              <a:solidFill>
                <a:srgbClr val="010001"/>
              </a:solidFill>
              <a:latin typeface="Arial"/>
              <a:ea typeface="ＭＳ Ｐゴシック" charset="0"/>
              <a:cs typeface="Arial"/>
            </a:endParaRPr>
          </a:p>
          <a:p>
            <a:pPr>
              <a:defRPr/>
            </a:pPr>
            <a:endParaRPr lang="en-US" sz="3600" b="1" dirty="0">
              <a:solidFill>
                <a:srgbClr val="010001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1016000" y="693738"/>
            <a:ext cx="11963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rgbClr val="010001"/>
                </a:solidFill>
                <a:latin typeface="Arial"/>
                <a:cs typeface="Arial"/>
              </a:rPr>
              <a:t>Science is a process</a:t>
            </a:r>
            <a:endParaRPr lang="en-US" sz="44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Box 3"/>
          <p:cNvSpPr txBox="1">
            <a:spLocks noChangeArrowheads="1"/>
          </p:cNvSpPr>
          <p:nvPr/>
        </p:nvSpPr>
        <p:spPr bwMode="auto">
          <a:xfrm>
            <a:off x="1016000" y="2209800"/>
            <a:ext cx="10820400" cy="784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08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STEPS:</a:t>
            </a:r>
            <a:endParaRPr lang="en-US" sz="36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 sz="36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1.</a:t>
            </a:r>
            <a:endParaRPr lang="en-US" sz="36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 </a:t>
            </a:r>
            <a:endParaRPr lang="en-US" sz="36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2. </a:t>
            </a:r>
          </a:p>
          <a:p>
            <a:pPr eaLnBrk="1" hangingPunct="1"/>
            <a:endParaRPr lang="en-US" sz="36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3.</a:t>
            </a:r>
          </a:p>
          <a:p>
            <a:pPr eaLnBrk="1" hangingPunct="1"/>
            <a:endParaRPr lang="en-US" sz="36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4.  </a:t>
            </a:r>
          </a:p>
          <a:p>
            <a:pPr eaLnBrk="1" hangingPunct="1"/>
            <a:endParaRPr lang="en-US" sz="36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5.</a:t>
            </a:r>
            <a:endParaRPr lang="en-US" sz="36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 sz="36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 </a:t>
            </a:r>
          </a:p>
          <a:p>
            <a:pPr eaLnBrk="1" hangingPunct="1"/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 </a:t>
            </a:r>
            <a:r>
              <a:rPr lang="en-US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endParaRPr lang="en-US" sz="36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1442" name="TextBox 4"/>
          <p:cNvSpPr txBox="1">
            <a:spLocks noChangeArrowheads="1"/>
          </p:cNvSpPr>
          <p:nvPr/>
        </p:nvSpPr>
        <p:spPr bwMode="auto">
          <a:xfrm>
            <a:off x="938213" y="304800"/>
            <a:ext cx="12422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 smtClean="0">
                <a:solidFill>
                  <a:srgbClr val="010001"/>
                </a:solidFill>
                <a:latin typeface="Helvetica" charset="0"/>
              </a:rPr>
              <a:t>Scientific Method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1320800" y="620713"/>
            <a:ext cx="9829800" cy="143668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Environmental science offers important insights into our world and how we influence </a:t>
            </a: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it</a:t>
            </a:r>
            <a:endParaRPr lang="en-US" sz="4400" b="1" dirty="0">
              <a:solidFill>
                <a:srgbClr val="010001"/>
              </a:solidFill>
              <a:latin typeface="Helvetica"/>
              <a:ea typeface="+mj-ea"/>
              <a:cs typeface="Helvetic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4600" y="3124200"/>
            <a:ext cx="10464800" cy="5840413"/>
          </a:xfrm>
        </p:spPr>
        <p:txBody>
          <a:bodyPr/>
          <a:lstStyle/>
          <a:p>
            <a:pPr lvl="0">
              <a:buClrTx/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Environment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– </a:t>
            </a:r>
          </a:p>
          <a:p>
            <a:pPr marL="0" lvl="0" indent="0">
              <a:buClrTx/>
              <a:buNone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lvl="0">
              <a:buClrTx/>
              <a:buFont typeface="Arial"/>
              <a:buChar char="•"/>
            </a:pP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Environmental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science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– </a:t>
            </a:r>
          </a:p>
          <a:p>
            <a:pPr lvl="0">
              <a:buClrTx/>
              <a:buFont typeface="Arial"/>
              <a:buChar char="•"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lvl="0">
              <a:buClrTx/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Ecosystem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-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447800"/>
            <a:ext cx="8559800" cy="646476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-533400"/>
            <a:ext cx="10464800" cy="2465387"/>
          </a:xfrm>
        </p:spPr>
        <p:txBody>
          <a:bodyPr/>
          <a:lstStyle/>
          <a:p>
            <a:pPr algn="l"/>
            <a:r>
              <a:rPr lang="en-US" sz="4400" b="1" dirty="0" smtClean="0">
                <a:solidFill>
                  <a:srgbClr val="010001"/>
                </a:solidFill>
                <a:latin typeface="Helvetica"/>
                <a:cs typeface="Helvetica"/>
              </a:rPr>
              <a:t>Scientific Method</a:t>
            </a:r>
            <a:endParaRPr lang="en-US" sz="4400" b="1" dirty="0">
              <a:solidFill>
                <a:srgbClr val="010001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0801" y="8001000"/>
            <a:ext cx="929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10001"/>
                </a:solidFill>
                <a:latin typeface="Arial"/>
                <a:cs typeface="Arial"/>
              </a:rPr>
              <a:t>The scientific method.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In an actual investigation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, a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researcher might reject a hypothesis and investigate further with </a:t>
            </a:r>
            <a:r>
              <a:rPr lang="en-US" sz="2400" dirty="0" smtClean="0">
                <a:solidFill>
                  <a:srgbClr val="010001"/>
                </a:solidFill>
                <a:latin typeface="Arial"/>
                <a:cs typeface="Arial"/>
              </a:rPr>
              <a:t>a new </a:t>
            </a:r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hypothesis, several times if necessary, depending on the results of</a:t>
            </a:r>
          </a:p>
          <a:p>
            <a:r>
              <a:rPr lang="en-US" sz="2400" dirty="0">
                <a:solidFill>
                  <a:srgbClr val="010001"/>
                </a:solidFill>
                <a:latin typeface="Arial"/>
                <a:cs typeface="Arial"/>
              </a:rPr>
              <a:t>the experiment.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b="1" dirty="0">
                <a:solidFill>
                  <a:srgbClr val="010001"/>
                </a:solidFill>
                <a:latin typeface="Helvetica"/>
                <a:cs typeface="Helvetica"/>
              </a:rPr>
              <a:t>Environmental Science Presents Unique Challenges</a:t>
            </a:r>
            <a:r>
              <a:rPr lang="en-US" sz="4400" dirty="0">
                <a:solidFill>
                  <a:srgbClr val="010001"/>
                </a:solidFill>
                <a:latin typeface="Helvetica"/>
                <a:cs typeface="Helvetica"/>
              </a:rPr>
              <a:t/>
            </a:r>
            <a:br>
              <a:rPr lang="en-US" sz="4400" dirty="0">
                <a:solidFill>
                  <a:srgbClr val="010001"/>
                </a:solidFill>
                <a:latin typeface="Helvetica"/>
                <a:cs typeface="Helvetica"/>
              </a:rPr>
            </a:br>
            <a:endParaRPr lang="en-US" sz="4400" dirty="0">
              <a:solidFill>
                <a:srgbClr val="010001"/>
              </a:solidFill>
              <a:latin typeface="Helvetica"/>
              <a:cs typeface="Helvetica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70000" y="2922587"/>
            <a:ext cx="10464800" cy="5840413"/>
          </a:xfrm>
        </p:spPr>
        <p:txBody>
          <a:bodyPr/>
          <a:lstStyle/>
          <a:p>
            <a:pPr lvl="0">
              <a:buClrTx/>
              <a:buFont typeface="Arial"/>
              <a:buChar char="•"/>
            </a:pP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There is no control planet with which we can compare Earth.  </a:t>
            </a:r>
          </a:p>
          <a:p>
            <a:pPr lvl="0">
              <a:buClrTx/>
              <a:buFont typeface="Arial"/>
              <a:buChar char="•"/>
            </a:pP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It is difficult to determine what is better or worse for the environment.</a:t>
            </a:r>
          </a:p>
          <a:p>
            <a:pPr lvl="0">
              <a:buClrTx/>
              <a:buFont typeface="Arial"/>
              <a:buChar char="•"/>
            </a:pP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Environmental science has so many interacting parts, it is not easy to apply one system to another.</a:t>
            </a:r>
          </a:p>
          <a:p>
            <a:pPr lvl="0">
              <a:buClrTx/>
              <a:buFont typeface="Arial"/>
              <a:buChar char="•"/>
            </a:pPr>
            <a:r>
              <a:rPr lang="en-US" sz="3200" dirty="0">
                <a:solidFill>
                  <a:srgbClr val="010001"/>
                </a:solidFill>
                <a:latin typeface="Arial"/>
                <a:cs typeface="Arial"/>
              </a:rPr>
              <a:t>When people are unable to meet their basic needs, they are less likely to be interested in protecting the environment.</a:t>
            </a:r>
          </a:p>
          <a:p>
            <a:pPr marL="0" indent="0">
              <a:buClrTx/>
              <a:buNone/>
            </a:pPr>
            <a:endParaRPr lang="en-US" sz="32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9861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-762000"/>
            <a:ext cx="10464800" cy="2465387"/>
          </a:xfrm>
        </p:spPr>
        <p:txBody>
          <a:bodyPr/>
          <a:lstStyle/>
          <a:p>
            <a:pPr algn="l"/>
            <a:r>
              <a:rPr lang="en-US" sz="4400" b="1" dirty="0" smtClean="0">
                <a:solidFill>
                  <a:schemeClr val="bg1"/>
                </a:solidFill>
                <a:latin typeface="Helvetica"/>
                <a:cs typeface="Helvetica"/>
              </a:rPr>
              <a:t>Environmental Science</a:t>
            </a:r>
            <a:endParaRPr lang="en-US" sz="44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057400"/>
            <a:ext cx="10464800" cy="5840413"/>
          </a:xfrm>
        </p:spPr>
        <p:txBody>
          <a:bodyPr/>
          <a:lstStyle/>
          <a:p>
            <a:pPr>
              <a:buClrTx/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Biotic -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>
              <a:buClrTx/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Abiotic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-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>
              <a:buClrTx/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Environmentalist – </a:t>
            </a:r>
          </a:p>
          <a:p>
            <a:pPr marL="0" indent="0">
              <a:buClrTx/>
              <a:buNone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>
              <a:buClrTx/>
              <a:buFont typeface="Arial"/>
              <a:buChar char="•"/>
            </a:pPr>
            <a:r>
              <a:rPr lang="en-US" sz="3600" b="1" dirty="0">
                <a:solidFill>
                  <a:srgbClr val="010001"/>
                </a:solidFill>
                <a:latin typeface="Arial"/>
                <a:cs typeface="Arial"/>
              </a:rPr>
              <a:t>Environmental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studies -</a:t>
            </a: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3566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7560" y="1351801"/>
            <a:ext cx="6554640" cy="64329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00" y="152400"/>
            <a:ext cx="10185400" cy="827087"/>
          </a:xfrm>
        </p:spPr>
        <p:txBody>
          <a:bodyPr/>
          <a:lstStyle/>
          <a:p>
            <a:pPr algn="l"/>
            <a:r>
              <a:rPr lang="en-US" sz="4400" b="1" dirty="0" smtClean="0">
                <a:solidFill>
                  <a:srgbClr val="010001"/>
                </a:solidFill>
                <a:latin typeface="Helvetica"/>
                <a:cs typeface="Helvetica"/>
              </a:rPr>
              <a:t>Environmental Science</a:t>
            </a:r>
            <a:endParaRPr lang="en-US" sz="4400" b="1" dirty="0">
              <a:solidFill>
                <a:srgbClr val="010001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97000" y="7961293"/>
            <a:ext cx="967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10001"/>
                </a:solidFill>
                <a:latin typeface="Arial"/>
                <a:cs typeface="Arial"/>
              </a:rPr>
              <a:t>Environmental studies. 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The study of </a:t>
            </a:r>
            <a:r>
              <a:rPr lang="en-US" sz="2800" dirty="0" smtClean="0">
                <a:solidFill>
                  <a:srgbClr val="010001"/>
                </a:solidFill>
                <a:latin typeface="Arial"/>
                <a:cs typeface="Arial"/>
              </a:rPr>
              <a:t>environmental science uses knowledge </a:t>
            </a:r>
            <a:r>
              <a:rPr lang="en-US" sz="2800" dirty="0">
                <a:solidFill>
                  <a:srgbClr val="010001"/>
                </a:solidFill>
                <a:latin typeface="Arial"/>
                <a:cs typeface="Arial"/>
              </a:rPr>
              <a:t>from many disciplines.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1244600" y="304800"/>
            <a:ext cx="10464800" cy="24384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/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/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Humans alter natural systems</a:t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/>
            </a:r>
            <a:br>
              <a:rPr lang="en-US" sz="4400" b="1" dirty="0" smtClean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endParaRPr lang="en-US" sz="4400" b="1" dirty="0">
              <a:solidFill>
                <a:srgbClr val="010001"/>
              </a:solidFill>
              <a:latin typeface="Helvetica"/>
              <a:ea typeface="+mj-ea"/>
              <a:cs typeface="Helvetica"/>
            </a:endParaRPr>
          </a:p>
        </p:txBody>
      </p:sp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244600" y="3048000"/>
            <a:ext cx="102108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cs typeface="ＭＳ Ｐゴシック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ＭＳ Ｐゴシック" charset="0"/>
                <a:sym typeface="Lucida Grande" charset="0"/>
              </a:defRPr>
            </a:lvl9pPr>
          </a:lstStyle>
          <a:p>
            <a:pPr marL="50800" lvl="0" eaLnBrk="1" hangingPunct="1">
              <a:defRPr/>
            </a:pP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Why?</a:t>
            </a:r>
          </a:p>
          <a:p>
            <a:pPr marL="50800" lvl="0" eaLnBrk="1" hangingPunct="1">
              <a:defRPr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0800" lvl="0" eaLnBrk="1" hangingPunct="1">
              <a:defRPr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0800" lvl="0" eaLnBrk="1" hangingPunct="1">
              <a:defRPr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0800" lvl="0" eaLnBrk="1" hangingPunct="1">
              <a:defRPr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0800" lvl="0" eaLnBrk="1" hangingPunct="1">
              <a:defRPr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0800" lvl="0" eaLnBrk="1" hangingPunct="1">
              <a:defRPr/>
            </a:pPr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0800" lvl="0" eaLnBrk="1" hangingPunct="1">
              <a:defRPr/>
            </a:pPr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1168400" y="-152400"/>
            <a:ext cx="10464800" cy="2465388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Module 2</a:t>
            </a:r>
            <a:b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</a:b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Environmental Indicators and Sustainability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44600" y="3276600"/>
            <a:ext cx="10490200" cy="4267200"/>
          </a:xfrm>
        </p:spPr>
        <p:txBody>
          <a:bodyPr/>
          <a:lstStyle/>
          <a:p>
            <a:pPr marL="0" indent="0" eaLnBrk="1" hangingPunct="1">
              <a:buClrTx/>
              <a:buNone/>
              <a:defRPr/>
            </a:pPr>
            <a:r>
              <a:rPr lang="en-US" sz="3600" b="1" dirty="0">
                <a:solidFill>
                  <a:schemeClr val="bg1"/>
                </a:solidFill>
                <a:latin typeface="Arial"/>
                <a:cs typeface="Arial"/>
              </a:rPr>
              <a:t>After reading this module you should be able 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to</a:t>
            </a:r>
          </a:p>
          <a:p>
            <a:pPr eaLnBrk="1" hangingPunct="1">
              <a:buClrTx/>
              <a:buFont typeface="Arial"/>
              <a:buChar char="•"/>
              <a:defRPr/>
            </a:pPr>
            <a:r>
              <a:rPr lang="en-US" sz="3600" dirty="0">
                <a:solidFill>
                  <a:srgbClr val="010001"/>
                </a:solidFill>
                <a:latin typeface=""/>
              </a:rPr>
              <a:t>identify key environmental indicators and their trends over time</a:t>
            </a:r>
            <a:r>
              <a:rPr lang="en-US" sz="3600" dirty="0" smtClean="0">
                <a:solidFill>
                  <a:srgbClr val="010001"/>
                </a:solidFill>
                <a:latin typeface=""/>
              </a:rPr>
              <a:t>.</a:t>
            </a:r>
          </a:p>
          <a:p>
            <a:pPr eaLnBrk="1" hangingPunct="1">
              <a:buClrTx/>
              <a:buFont typeface="Arial"/>
              <a:buChar char="•"/>
              <a:defRPr/>
            </a:pP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define sustainability and explain how it can be measured using the </a:t>
            </a:r>
            <a:r>
              <a:rPr lang="en-US" sz="3600" dirty="0" smtClean="0">
                <a:solidFill>
                  <a:srgbClr val="010001"/>
                </a:solidFill>
                <a:latin typeface="Arial"/>
                <a:cs typeface="Arial"/>
              </a:rPr>
              <a:t>ecological footprint</a:t>
            </a:r>
            <a:r>
              <a:rPr lang="en-US" sz="3600" dirty="0">
                <a:solidFill>
                  <a:srgbClr val="010001"/>
                </a:solidFill>
                <a:latin typeface="Arial"/>
                <a:cs typeface="Arial"/>
              </a:rPr>
              <a:t>.</a:t>
            </a:r>
          </a:p>
          <a:p>
            <a:pPr marL="568325" indent="-568325" eaLnBrk="1" hangingPunct="1">
              <a:buClrTx/>
              <a:defRPr/>
            </a:pPr>
            <a:endParaRPr lang="en-US" sz="3600" dirty="0" smtClean="0">
              <a:solidFill>
                <a:schemeClr val="bg1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ChangeArrowheads="1"/>
          </p:cNvSpPr>
          <p:nvPr/>
        </p:nvSpPr>
        <p:spPr bwMode="auto">
          <a:xfrm>
            <a:off x="1016000" y="354013"/>
            <a:ext cx="10464800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1pPr>
            <a:lvl2pPr marL="742950" indent="-28575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2pPr>
            <a:lvl3pPr marL="11430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3pPr>
            <a:lvl4pPr marL="16002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4pPr>
            <a:lvl5pPr marL="2057400" indent="-228600" eaLnBrk="0" hangingPunct="0"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EFFFE"/>
                </a:solidFill>
                <a:latin typeface="Lucida Grande" charset="0"/>
                <a:ea typeface="MS PGothic" charset="0"/>
                <a:cs typeface="MS PGothic" charset="0"/>
                <a:sym typeface="Lucida Grande" charset="0"/>
              </a:defRPr>
            </a:lvl9pPr>
          </a:lstStyle>
          <a:p>
            <a:pPr eaLnBrk="1" hangingPunct="1"/>
            <a:r>
              <a:rPr lang="en-US" sz="4400" b="1" dirty="0">
                <a:solidFill>
                  <a:srgbClr val="010001"/>
                </a:solidFill>
                <a:latin typeface="Helvetica"/>
                <a:cs typeface="Helvetica"/>
              </a:rPr>
              <a:t>Environmental scientists monitor natural systems for signs of stress</a:t>
            </a:r>
            <a:endParaRPr lang="en-US" sz="4400" dirty="0">
              <a:solidFill>
                <a:srgbClr val="010001"/>
              </a:solidFill>
              <a:latin typeface="Helvetica"/>
              <a:cs typeface="Helvetica"/>
            </a:endParaRPr>
          </a:p>
          <a:p>
            <a:pPr eaLnBrk="1" hangingPunct="1"/>
            <a:endParaRPr lang="en-US" sz="4400" b="1" dirty="0">
              <a:solidFill>
                <a:srgbClr val="010001"/>
              </a:solidFill>
              <a:latin typeface="Helvetica"/>
              <a:cs typeface="Helvetic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20800" y="2362200"/>
            <a:ext cx="9906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Ecosystem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services – </a:t>
            </a:r>
          </a:p>
          <a:p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b="1" dirty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Environmental </a:t>
            </a:r>
            <a:r>
              <a:rPr lang="en-US" sz="3600" b="1" dirty="0" smtClean="0">
                <a:solidFill>
                  <a:srgbClr val="010001"/>
                </a:solidFill>
                <a:latin typeface="Arial"/>
                <a:cs typeface="Arial"/>
              </a:rPr>
              <a:t>indicator – </a:t>
            </a:r>
          </a:p>
          <a:p>
            <a:pPr marL="571500" indent="-571500">
              <a:buFont typeface="Arial"/>
              <a:buChar char="•"/>
            </a:pPr>
            <a:endParaRPr lang="en-US" sz="3600" b="1" dirty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b="1" dirty="0" smtClean="0">
              <a:solidFill>
                <a:srgbClr val="010001"/>
              </a:solidFill>
              <a:latin typeface="Arial"/>
              <a:cs typeface="Arial"/>
            </a:endParaRPr>
          </a:p>
          <a:p>
            <a:pPr marL="571500" indent="-571500">
              <a:buFont typeface="Arial"/>
              <a:buChar char="•"/>
            </a:pPr>
            <a:endParaRPr lang="en-US" sz="3600" b="1" dirty="0">
              <a:solidFill>
                <a:srgbClr val="010001"/>
              </a:solidFill>
              <a:latin typeface="Arial"/>
              <a:cs typeface="Arial"/>
            </a:endParaRPr>
          </a:p>
          <a:p>
            <a:endParaRPr lang="en-US" sz="3600" dirty="0">
              <a:solidFill>
                <a:srgbClr val="01000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13004800" cy="7295376"/>
          </a:xfrm>
          <a:prstGeom prst="rect">
            <a:avLst/>
          </a:prstGeom>
        </p:spPr>
      </p:pic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635000" y="-381000"/>
            <a:ext cx="11874500" cy="2133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 b="1" dirty="0">
                <a:solidFill>
                  <a:srgbClr val="010001"/>
                </a:solidFill>
                <a:latin typeface="Helvetica"/>
                <a:ea typeface="+mj-ea"/>
                <a:cs typeface="Helvetica"/>
              </a:rPr>
              <a:t>Environmental Indicators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">
  <a:themeElements>
    <a:clrScheme name="">
      <a:dk1>
        <a:srgbClr val="808080"/>
      </a:dk1>
      <a:lt1>
        <a:srgbClr val="FEFFFE"/>
      </a:lt1>
      <a:dk2>
        <a:srgbClr val="010001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9DAD9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ver">
      <a:majorFont>
        <a:latin typeface="Lucida Grande"/>
        <a:ea typeface="ＭＳ Ｐゴシック"/>
        <a:cs typeface=""/>
      </a:majorFont>
      <a:minorFont>
        <a:latin typeface="Lucida Gran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lnDef>
  </a:objectDefaults>
  <a:extraClrSchemeLst>
    <a:extraClrScheme>
      <a:clrScheme name="C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808080"/>
      </a:dk1>
      <a:lt1>
        <a:srgbClr val="FEFFFE"/>
      </a:lt1>
      <a:dk2>
        <a:srgbClr val="010001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9DAD9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ＭＳ Ｐゴシック"/>
        <a:cs typeface=""/>
      </a:majorFont>
      <a:minorFont>
        <a:latin typeface="Lucida Gran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74EB3"/>
            </a:gs>
            <a:gs pos="100000">
              <a:srgbClr val="0B3280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FEFFFE"/>
            </a:solidFill>
            <a:effectLst/>
            <a:latin typeface="Lucida Grande" charset="0"/>
            <a:ea typeface="ＭＳ Ｐゴシック" charset="0"/>
            <a:sym typeface="Lucida Grande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3195</TotalTime>
  <Pages>0</Pages>
  <Words>837</Words>
  <Characters>0</Characters>
  <Application>Microsoft Office PowerPoint</Application>
  <PresentationFormat>Custom</PresentationFormat>
  <Lines>0</Lines>
  <Paragraphs>224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Cover</vt:lpstr>
      <vt:lpstr>Title &amp; Bullets</vt:lpstr>
      <vt:lpstr>PowerPoint Presentation</vt:lpstr>
      <vt:lpstr>Module 1 Environmental Science </vt:lpstr>
      <vt:lpstr>Environmental science offers important insights into our world and how we influence it</vt:lpstr>
      <vt:lpstr>Environmental Science</vt:lpstr>
      <vt:lpstr>Environmental Science</vt:lpstr>
      <vt:lpstr>  Humans alter natural systems  </vt:lpstr>
      <vt:lpstr>Module 2 Environmental Indicators and Sustainability</vt:lpstr>
      <vt:lpstr>PowerPoint Presentation</vt:lpstr>
      <vt:lpstr>Environmental Indicators </vt:lpstr>
      <vt:lpstr>Environmental Indicators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Human Population</vt:lpstr>
      <vt:lpstr>PowerPoint Presentation</vt:lpstr>
      <vt:lpstr>Patterns of Resource Consumption</vt:lpstr>
      <vt:lpstr>Human well-being depends on sustainable practice</vt:lpstr>
      <vt:lpstr>Sustainable Practices </vt:lpstr>
      <vt:lpstr>The Ecological Footprint</vt:lpstr>
      <vt:lpstr>Module 3 Scientific Method</vt:lpstr>
      <vt:lpstr>PowerPoint Presentation</vt:lpstr>
      <vt:lpstr>PowerPoint Presentation</vt:lpstr>
      <vt:lpstr>Scientific Method</vt:lpstr>
      <vt:lpstr>Environmental Science Presents Unique Challenges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34800</dc:creator>
  <cp:lastModifiedBy>test</cp:lastModifiedBy>
  <cp:revision>144</cp:revision>
  <dcterms:modified xsi:type="dcterms:W3CDTF">2015-08-27T17:25:44Z</dcterms:modified>
</cp:coreProperties>
</file>